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3"/>
  </p:notesMasterIdLst>
  <p:sldIdLst>
    <p:sldId id="257" r:id="rId2"/>
    <p:sldId id="258" r:id="rId3"/>
    <p:sldId id="259" r:id="rId4"/>
    <p:sldId id="347" r:id="rId5"/>
    <p:sldId id="345" r:id="rId6"/>
    <p:sldId id="262" r:id="rId7"/>
    <p:sldId id="333" r:id="rId8"/>
    <p:sldId id="334" r:id="rId9"/>
    <p:sldId id="340" r:id="rId10"/>
    <p:sldId id="336" r:id="rId11"/>
    <p:sldId id="337" r:id="rId12"/>
    <p:sldId id="338" r:id="rId13"/>
    <p:sldId id="339" r:id="rId14"/>
    <p:sldId id="316" r:id="rId15"/>
    <p:sldId id="260" r:id="rId16"/>
    <p:sldId id="323" r:id="rId17"/>
    <p:sldId id="348" r:id="rId18"/>
    <p:sldId id="346" r:id="rId19"/>
    <p:sldId id="285" r:id="rId20"/>
    <p:sldId id="349" r:id="rId21"/>
    <p:sldId id="286" r:id="rId22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  <a:sym typeface="Calibri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4" autoAdjust="0"/>
    <p:restoredTop sz="94681" autoAdjust="0"/>
  </p:normalViewPr>
  <p:slideViewPr>
    <p:cSldViewPr>
      <p:cViewPr varScale="1">
        <p:scale>
          <a:sx n="82" d="100"/>
          <a:sy n="82" d="100"/>
        </p:scale>
        <p:origin x="147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99136621080259"/>
          <c:y val="2.157818340889207E-2"/>
          <c:w val="0.88638221209190959"/>
          <c:h val="0.8911723534558180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5.8479532163742687E-3"/>
                  <c:y val="-3.787898671756939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FE-40DC-9843-51D8E27C6748}"/>
                </c:ext>
              </c:extLst>
            </c:dLbl>
            <c:dLbl>
              <c:idx val="1"/>
              <c:layout>
                <c:manualLayout>
                  <c:x val="5.8479532163742687E-3"/>
                  <c:y val="-7.575757575757576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FE-40DC-9843-51D8E27C6748}"/>
                </c:ext>
              </c:extLst>
            </c:dLbl>
            <c:dLbl>
              <c:idx val="2"/>
              <c:layout>
                <c:manualLayout>
                  <c:x val="-4.3859649122807015E-3"/>
                  <c:y val="2.272727272727272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FE-40DC-9843-51D8E27C6748}"/>
                </c:ext>
              </c:extLst>
            </c:dLbl>
            <c:dLbl>
              <c:idx val="3"/>
              <c:layout>
                <c:manualLayout>
                  <c:x val="-1.4619883040935672E-3"/>
                  <c:y val="5.0505050505050735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FE-40DC-9843-51D8E27C6748}"/>
                </c:ext>
              </c:extLst>
            </c:dLbl>
            <c:dLbl>
              <c:idx val="4"/>
              <c:layout>
                <c:manualLayout>
                  <c:x val="1.4619883040935672E-3"/>
                  <c:y val="-1.010101010101010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FE-40DC-9843-51D8E27C6748}"/>
                </c:ext>
              </c:extLst>
            </c:dLbl>
            <c:dLbl>
              <c:idx val="5"/>
              <c:layout>
                <c:manualLayout>
                  <c:x val="5.8479532163742687E-3"/>
                  <c:y val="1.010101010101009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FE-40DC-9843-51D8E27C6748}"/>
                </c:ext>
              </c:extLst>
            </c:dLbl>
            <c:dLbl>
              <c:idx val="6"/>
              <c:layout>
                <c:manualLayout>
                  <c:x val="-5.8479532163742687E-3"/>
                  <c:y val="2.020182136323868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FE-40DC-9843-51D8E27C6748}"/>
                </c:ext>
              </c:extLst>
            </c:dLbl>
            <c:dLbl>
              <c:idx val="7"/>
              <c:layout>
                <c:manualLayout>
                  <c:x val="2.9239766081871343E-3"/>
                  <c:y val="5.0505050505050622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FE-40DC-9843-51D8E27C6748}"/>
                </c:ext>
              </c:extLst>
            </c:dLbl>
            <c:dLbl>
              <c:idx val="8"/>
              <c:layout>
                <c:manualLayout>
                  <c:x val="1.1695906432748537E-2"/>
                  <c:y val="1.767676767676767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FE-40DC-9843-51D8E27C6748}"/>
                </c:ext>
              </c:extLst>
            </c:dLbl>
            <c:dLbl>
              <c:idx val="9"/>
              <c:layout>
                <c:manualLayout>
                  <c:x val="-2.9790026246719159E-3"/>
                  <c:y val="2.525232641374373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$214,606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2FE-40DC-9843-51D8E27C6748}"/>
                </c:ext>
              </c:extLst>
            </c:dLbl>
            <c:dLbl>
              <c:idx val="10"/>
              <c:layout>
                <c:manualLayout>
                  <c:x val="-5.8479532163742687E-3"/>
                  <c:y val="2.5252525252525194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FE-40DC-9843-51D8E27C6748}"/>
                </c:ext>
              </c:extLst>
            </c:dLbl>
            <c:dLbl>
              <c:idx val="12"/>
              <c:layout>
                <c:manualLayout>
                  <c:x val="0"/>
                  <c:y val="5.303030303030303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FE-40DC-9843-51D8E27C6748}"/>
                </c:ext>
              </c:extLst>
            </c:dLbl>
            <c:dLbl>
              <c:idx val="13"/>
              <c:layout>
                <c:manualLayout>
                  <c:x val="0"/>
                  <c:y val="0.1262626262626262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2FE-40DC-9843-51D8E27C6748}"/>
                </c:ext>
              </c:extLst>
            </c:dLbl>
            <c:dLbl>
              <c:idx val="16"/>
              <c:layout>
                <c:manualLayout>
                  <c:x val="0"/>
                  <c:y val="-3.030303030303030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FE-40DC-9843-51D8E27C674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Sheet1!$A$1:$F$1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Sheet1!$A$2:$F$2</c:f>
              <c:numCache>
                <c:formatCode>"$"#,##0_);[Red]\("$"#,##0\)</c:formatCode>
                <c:ptCount val="6"/>
                <c:pt idx="0">
                  <c:v>189809</c:v>
                </c:pt>
                <c:pt idx="1">
                  <c:v>199759</c:v>
                </c:pt>
                <c:pt idx="2">
                  <c:v>213945</c:v>
                </c:pt>
                <c:pt idx="3">
                  <c:v>229839</c:v>
                </c:pt>
                <c:pt idx="4">
                  <c:v>214606</c:v>
                </c:pt>
                <c:pt idx="5">
                  <c:v>278197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2FE-40DC-9843-51D8E27C6748}"/>
            </c:ext>
          </c:extLst>
        </c:ser>
        <c:ser>
          <c:idx val="1"/>
          <c:order val="1"/>
          <c:invertIfNegative val="0"/>
          <c:cat>
            <c:strRef>
              <c:f>Sheet1!$A$1:$F$1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Sheet1!$A$3:$F$3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F-F2FE-40DC-9843-51D8E27C67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003648"/>
        <c:axId val="145005184"/>
      </c:barChart>
      <c:dateAx>
        <c:axId val="145003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145005184"/>
        <c:crosses val="autoZero"/>
        <c:auto val="0"/>
        <c:lblOffset val="100"/>
        <c:baseTimeUnit val="days"/>
      </c:dateAx>
      <c:valAx>
        <c:axId val="145005184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145003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941382327209093E-2"/>
          <c:y val="4.0372425037779366E-2"/>
          <c:w val="0.91155891146445933"/>
          <c:h val="0.777466767400646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Mandatory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82</c:v>
                </c:pt>
                <c:pt idx="1">
                  <c:v>63</c:v>
                </c:pt>
                <c:pt idx="2">
                  <c:v>64</c:v>
                </c:pt>
                <c:pt idx="3">
                  <c:v>62</c:v>
                </c:pt>
                <c:pt idx="4">
                  <c:v>56</c:v>
                </c:pt>
                <c:pt idx="5">
                  <c:v>119</c:v>
                </c:pt>
                <c:pt idx="6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CF-465F-8FD2-1A22C5B822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Voluntary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62</c:v>
                </c:pt>
                <c:pt idx="1">
                  <c:v>65</c:v>
                </c:pt>
                <c:pt idx="2">
                  <c:v>74</c:v>
                </c:pt>
                <c:pt idx="3">
                  <c:v>74</c:v>
                </c:pt>
                <c:pt idx="4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CF-465F-8FD2-1A22C5B822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Payment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47</c:v>
                </c:pt>
                <c:pt idx="1">
                  <c:v>61</c:v>
                </c:pt>
                <c:pt idx="2">
                  <c:v>53</c:v>
                </c:pt>
                <c:pt idx="3">
                  <c:v>55</c:v>
                </c:pt>
                <c:pt idx="4">
                  <c:v>61</c:v>
                </c:pt>
                <c:pt idx="5">
                  <c:v>70</c:v>
                </c:pt>
                <c:pt idx="6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CF-465F-8FD2-1A22C5B82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9970048"/>
        <c:axId val="139971584"/>
      </c:barChart>
      <c:dateAx>
        <c:axId val="139970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139971584"/>
        <c:crosses val="autoZero"/>
        <c:auto val="0"/>
        <c:lblOffset val="100"/>
        <c:baseTimeUnit val="days"/>
      </c:dateAx>
      <c:valAx>
        <c:axId val="1399715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9970048"/>
        <c:crosses val="autoZero"/>
        <c:crossBetween val="between"/>
      </c:valAx>
    </c:plotArea>
    <c:legend>
      <c:legendPos val="b"/>
      <c:overlay val="0"/>
    </c:legend>
    <c:plotVisOnly val="0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333497375328081E-2"/>
          <c:y val="0.13173351377952755"/>
          <c:w val="0.6491710958005249"/>
          <c:h val="0.83767372047244104"/>
        </c:manualLayout>
      </c:layout>
      <c:pie3DChart>
        <c:varyColors val="1"/>
        <c:ser>
          <c:idx val="0"/>
          <c:order val="0"/>
          <c:tx>
            <c:strRef>
              <c:f>Sheet1!$A$1</c:f>
              <c:strCache>
                <c:ptCount val="1"/>
                <c:pt idx="0">
                  <c:v>Asset Category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Equities</c:v>
                </c:pt>
                <c:pt idx="1">
                  <c:v>Fixed Income</c:v>
                </c:pt>
                <c:pt idx="2">
                  <c:v>Cash and Money Market</c:v>
                </c:pt>
              </c:strCache>
            </c:strRef>
          </c:cat>
          <c:val>
            <c:numRef>
              <c:f>Sheet1!$B$2:$B$4</c:f>
              <c:numCache>
                <c:formatCode>_("$"* #,##0_);_("$"* \(#,##0\);_("$"* "-"??_);_(@_)</c:formatCode>
                <c:ptCount val="3"/>
                <c:pt idx="0">
                  <c:v>151473</c:v>
                </c:pt>
                <c:pt idx="1">
                  <c:v>122784</c:v>
                </c:pt>
                <c:pt idx="2">
                  <c:v>3795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B-4966-923B-F943BD96AC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Income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E3-4C19-A5B2-46574F4F2C30}"/>
                </c:ext>
              </c:extLst>
            </c:dLbl>
            <c:dLbl>
              <c:idx val="1"/>
              <c:layout>
                <c:manualLayout>
                  <c:x val="2.8735632183908046E-3"/>
                  <c:y val="-8.8095238095238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E3-4C19-A5B2-46574F4F2C3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E3-4C19-A5B2-46574F4F2C30}"/>
                </c:ext>
              </c:extLst>
            </c:dLbl>
            <c:dLbl>
              <c:idx val="3"/>
              <c:layout>
                <c:manualLayout>
                  <c:x val="-4.3103448275862068E-3"/>
                  <c:y val="-7.857142857142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E3-4C19-A5B2-46574F4F2C30}"/>
                </c:ext>
              </c:extLst>
            </c:dLbl>
            <c:dLbl>
              <c:idx val="4"/>
              <c:layout>
                <c:manualLayout>
                  <c:x val="-8.6206896551724137E-3"/>
                  <c:y val="-2.6190476190476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E3-4C19-A5B2-46574F4F2C30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E3-4C19-A5B2-46574F4F2C30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E3-4C19-A5B2-46574F4F2C30}"/>
                </c:ext>
              </c:extLst>
            </c:dLbl>
            <c:dLbl>
              <c:idx val="7"/>
              <c:layout>
                <c:manualLayout>
                  <c:x val="-2.8735632183908046E-3"/>
                  <c:y val="3.809523809523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E3-4C19-A5B2-46574F4F2C30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E3-4C19-A5B2-46574F4F2C30}"/>
                </c:ext>
              </c:extLst>
            </c:dLbl>
            <c:dLbl>
              <c:idx val="9"/>
              <c:layout>
                <c:manualLayout>
                  <c:x val="-2.8735632183908046E-3"/>
                  <c:y val="7.3809523809523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E3-4C19-A5B2-46574F4F2C30}"/>
                </c:ext>
              </c:extLst>
            </c:dLbl>
            <c:dLbl>
              <c:idx val="10"/>
              <c:layout>
                <c:manualLayout>
                  <c:x val="-7.1839080459770114E-3"/>
                  <c:y val="-0.10476190476190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E3-4C19-A5B2-46574F4F2C3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Sheet1!$B$2:$G$2</c:f>
              <c:numCache>
                <c:formatCode>"$"#,##0;[Red]"$"#,##0</c:formatCode>
                <c:ptCount val="6"/>
                <c:pt idx="0">
                  <c:v>21427</c:v>
                </c:pt>
                <c:pt idx="1">
                  <c:v>18957</c:v>
                </c:pt>
                <c:pt idx="2">
                  <c:v>24343</c:v>
                </c:pt>
                <c:pt idx="3">
                  <c:v>21656</c:v>
                </c:pt>
                <c:pt idx="4">
                  <c:v>22295</c:v>
                </c:pt>
                <c:pt idx="5">
                  <c:v>23192.880000000001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2E3-4C19-A5B2-46574F4F2C3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Expenses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-8.6206896551724137E-3"/>
                  <c:y val="-8.5714285714285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E3-4C19-A5B2-46574F4F2C3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E3-4C19-A5B2-46574F4F2C30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E3-4C19-A5B2-46574F4F2C30}"/>
                </c:ext>
              </c:extLst>
            </c:dLbl>
            <c:dLbl>
              <c:idx val="4"/>
              <c:layout>
                <c:manualLayout>
                  <c:x val="0"/>
                  <c:y val="-7.1428571428571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2E3-4C19-A5B2-46574F4F2C30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2E3-4C19-A5B2-46574F4F2C30}"/>
                </c:ext>
              </c:extLst>
            </c:dLbl>
            <c:dLbl>
              <c:idx val="6"/>
              <c:layout>
                <c:manualLayout>
                  <c:x val="0"/>
                  <c:y val="-0.119047619047619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2E3-4C19-A5B2-46574F4F2C30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2E3-4C19-A5B2-46574F4F2C30}"/>
                </c:ext>
              </c:extLst>
            </c:dLbl>
            <c:dLbl>
              <c:idx val="8"/>
              <c:layout>
                <c:manualLayout>
                  <c:x val="0"/>
                  <c:y val="2.142857142857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2E3-4C19-A5B2-46574F4F2C30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2E3-4C19-A5B2-46574F4F2C30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2E3-4C19-A5B2-46574F4F2C3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Sheet1!$B$3:$G$3</c:f>
              <c:numCache>
                <c:formatCode>"$"#,##0;[Red]"$"#,##0</c:formatCode>
                <c:ptCount val="6"/>
                <c:pt idx="0">
                  <c:v>26019</c:v>
                </c:pt>
                <c:pt idx="1">
                  <c:v>15823</c:v>
                </c:pt>
                <c:pt idx="2">
                  <c:v>20200</c:v>
                </c:pt>
                <c:pt idx="3">
                  <c:v>17920</c:v>
                </c:pt>
                <c:pt idx="4">
                  <c:v>28283</c:v>
                </c:pt>
                <c:pt idx="5">
                  <c:v>22454.87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2E3-4C19-A5B2-46574F4F2C3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Difference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2E3-4C19-A5B2-46574F4F2C30}"/>
                </c:ext>
              </c:extLst>
            </c:dLbl>
            <c:dLbl>
              <c:idx val="1"/>
              <c:layout>
                <c:manualLayout>
                  <c:x val="-1.0057471264367816E-2"/>
                  <c:y val="-4.5238095238095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2E3-4C19-A5B2-46574F4F2C30}"/>
                </c:ext>
              </c:extLst>
            </c:dLbl>
            <c:dLbl>
              <c:idx val="2"/>
              <c:layout>
                <c:manualLayout>
                  <c:x val="1.4367816091954023E-3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2E3-4C19-A5B2-46574F4F2C30}"/>
                </c:ext>
              </c:extLst>
            </c:dLbl>
            <c:dLbl>
              <c:idx val="3"/>
              <c:layout>
                <c:manualLayout>
                  <c:x val="-1.4367816091954023E-3"/>
                  <c:y val="-6.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2E3-4C19-A5B2-46574F4F2C30}"/>
                </c:ext>
              </c:extLst>
            </c:dLbl>
            <c:dLbl>
              <c:idx val="4"/>
              <c:layout>
                <c:manualLayout>
                  <c:x val="1.4367816091954023E-3"/>
                  <c:y val="9.5238470191226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2E3-4C19-A5B2-46574F4F2C30}"/>
                </c:ext>
              </c:extLst>
            </c:dLbl>
            <c:dLbl>
              <c:idx val="5"/>
              <c:layout>
                <c:manualLayout>
                  <c:x val="-5.7472395691917817E-3"/>
                  <c:y val="-2.6190476190476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2E3-4C19-A5B2-46574F4F2C30}"/>
                </c:ext>
              </c:extLst>
            </c:dLbl>
            <c:dLbl>
              <c:idx val="6"/>
              <c:layout>
                <c:manualLayout>
                  <c:x val="1.8678160919540231E-2"/>
                  <c:y val="6.9047806524184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2E3-4C19-A5B2-46574F4F2C30}"/>
                </c:ext>
              </c:extLst>
            </c:dLbl>
            <c:dLbl>
              <c:idx val="10"/>
              <c:layout>
                <c:manualLayout>
                  <c:x val="-5.7471264367816091E-3"/>
                  <c:y val="8.0952380952380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2E3-4C19-A5B2-46574F4F2C3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Sheet1!$B$4:$G$4</c:f>
              <c:numCache>
                <c:formatCode>"$"#,##0;[Red]"$"#,##0</c:formatCode>
                <c:ptCount val="6"/>
                <c:pt idx="0">
                  <c:v>-4592</c:v>
                </c:pt>
                <c:pt idx="1">
                  <c:v>3134</c:v>
                </c:pt>
                <c:pt idx="2">
                  <c:v>4143</c:v>
                </c:pt>
                <c:pt idx="3">
                  <c:v>3736</c:v>
                </c:pt>
                <c:pt idx="4">
                  <c:v>-5988</c:v>
                </c:pt>
                <c:pt idx="5">
                  <c:v>738.01000000000204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2E3-4C19-A5B2-46574F4F2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9880704"/>
        <c:axId val="145224832"/>
      </c:barChart>
      <c:catAx>
        <c:axId val="139880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224832"/>
        <c:crosses val="autoZero"/>
        <c:auto val="1"/>
        <c:lblAlgn val="ctr"/>
        <c:lblOffset val="500"/>
        <c:noMultiLvlLbl val="0"/>
      </c:catAx>
      <c:valAx>
        <c:axId val="145224832"/>
        <c:scaling>
          <c:orientation val="minMax"/>
          <c:max val="50000"/>
          <c:min val="-10000"/>
        </c:scaling>
        <c:delete val="0"/>
        <c:axPos val="l"/>
        <c:majorGridlines/>
        <c:numFmt formatCode="&quot;$&quot;#,##0;[Red]&quot;$&quot;#,##0" sourceLinked="1"/>
        <c:majorTickMark val="out"/>
        <c:minorTickMark val="none"/>
        <c:tickLblPos val="nextTo"/>
        <c:crossAx val="139880704"/>
        <c:crosses val="autoZero"/>
        <c:crossBetween val="between"/>
      </c:valAx>
      <c:spPr>
        <a:noFill/>
        <a:ln w="25409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2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hape 5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03325" y="703263"/>
            <a:ext cx="4695825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1987" name="Shape 53"/>
          <p:cNvSpPr>
            <a:spLocks noGrp="1"/>
          </p:cNvSpPr>
          <p:nvPr>
            <p:ph type="body" sz="quarter" idx="1"/>
          </p:nvPr>
        </p:nvSpPr>
        <p:spPr bwMode="auto">
          <a:xfrm>
            <a:off x="946150" y="4460875"/>
            <a:ext cx="5210175" cy="422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18" tIns="47109" rIns="94218" bIns="47109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417333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1pPr>
    <a:lvl2pPr marL="742950" indent="-28575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2pPr>
    <a:lvl3pPr marL="11430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3pPr>
    <a:lvl4pPr marL="16002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4pPr>
    <a:lvl5pPr marL="20574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+mj-cs"/>
        <a:sym typeface="Avenir Book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0C0D2-CAC6-4513-9555-C194CF295DB8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B07EE-C313-4E10-834C-B977248665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631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B5F12-E281-4BE2-A25D-A2D33A1E13F4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71FF-1435-4398-9626-956AA01FD7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824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A001-F901-4CD1-A406-0D79915D5A84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7D01-60A4-489F-B97A-775B68CDD6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730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  <a:prstGeom prst="rect">
            <a:avLst/>
          </a:prstGeom>
        </p:spPr>
        <p:txBody>
          <a:bodyPr/>
          <a:lstStyle/>
          <a:p>
            <a:pPr lvl="0"/>
            <a:r>
              <a:t>Title Text</a:t>
            </a:r>
          </a:p>
        </p:txBody>
      </p:sp>
      <p:sp>
        <p:nvSpPr>
          <p:cNvPr id="3" name="Shape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68B2D-6B1B-4263-BE9B-214FE41F17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30307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0FB7E-3E66-44AC-B0FD-F39F80C94F86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61A3-49E4-4B5C-9654-93CA49407A0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7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803DF-3145-481A-9D62-978F2A902AFF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3F47-CFBD-4F46-9E0A-B306DAF53A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759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541A6-CE44-43D6-8F07-BE4BFE92DA84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123C7-C816-495F-9978-7FF2550696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635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82592-CAFC-407C-B4AC-6A9F12E7E754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7049F-FFAC-4E35-9A5F-1F69241B3D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45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96559-6365-4B2C-A854-B009DE738CCF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087B5-60A2-4154-8BC4-08BAF3F3BC3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247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15147-76F3-460A-8FB9-8688698283F8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A4F9-8D2F-402E-ADBB-D3499C8B593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222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2CAD-125B-4CEF-A5F0-F5893EAC8F42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EC096-EE2B-4233-9199-42E213C781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677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83456-0DA6-4D4B-AA58-0B325E2197F6}" type="datetimeFigureOut">
              <a:rPr lang="en-US" altLang="en-US"/>
              <a:pPr>
                <a:defRPr/>
              </a:pPr>
              <a:t>6/6/2021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90D5B-6833-4039-8819-44C0ED8B3EE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166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B84B6C88-1D53-4AD2-84FB-F5AA0405697F}" type="datetimeFigureOut">
              <a:rPr lang="en-US" altLang="en-US"/>
              <a:pPr>
                <a:defRPr/>
              </a:pPr>
              <a:t>6/6/2021</a:t>
            </a:fld>
            <a:endParaRPr lang="en-US" alt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41E8ECC-BF13-4EEF-8ADB-919FF87B7BA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58"/>
          <p:cNvSpPr>
            <a:spLocks noGrp="1"/>
          </p:cNvSpPr>
          <p:nvPr>
            <p:ph type="ctrTitle"/>
          </p:nvPr>
        </p:nvSpPr>
        <p:spPr>
          <a:xfrm>
            <a:off x="709613" y="190500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n-US" dirty="0"/>
              <a:t>2021 Wachusett Shores and PPOA Annual Meeting</a:t>
            </a:r>
          </a:p>
        </p:txBody>
      </p:sp>
      <p:sp>
        <p:nvSpPr>
          <p:cNvPr id="59" name="Shape 59"/>
          <p:cNvSpPr>
            <a:spLocks noGrp="1"/>
          </p:cNvSpPr>
          <p:nvPr>
            <p:ph type="subTitle" idx="1"/>
          </p:nvPr>
        </p:nvSpPr>
        <p:spPr>
          <a:xfrm>
            <a:off x="1395413" y="4038600"/>
            <a:ext cx="6400800" cy="833438"/>
          </a:xfrm>
        </p:spPr>
        <p:txBody>
          <a:bodyPr rtlCol="0">
            <a:noAutofit/>
          </a:bodyPr>
          <a:lstStyle/>
          <a:p>
            <a:pPr defTabSz="649223" eaLnBrk="1" fontAlgn="auto" hangingPunct="1">
              <a:spcBef>
                <a:spcPts val="5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sz="4000" b="1" dirty="0">
                <a:solidFill>
                  <a:schemeClr val="tx1"/>
                </a:solidFill>
                <a:latin typeface="+mj-lt"/>
              </a:rPr>
              <a:t>Sunday </a:t>
            </a:r>
            <a:r>
              <a:rPr lang="en-US" sz="4000" b="1" dirty="0">
                <a:solidFill>
                  <a:schemeClr val="tx1"/>
                </a:solidFill>
                <a:latin typeface="+mj-lt"/>
              </a:rPr>
              <a:t>June 6, 2021</a:t>
            </a:r>
            <a:endParaRPr sz="4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dirty="0"/>
              <a:t>FY 2021 Expenses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913029"/>
              </p:ext>
            </p:extLst>
          </p:nvPr>
        </p:nvGraphicFramePr>
        <p:xfrm>
          <a:off x="228600" y="881063"/>
          <a:ext cx="8610599" cy="5875942"/>
        </p:xfrm>
        <a:graphic>
          <a:graphicData uri="http://schemas.openxmlformats.org/drawingml/2006/table">
            <a:tbl>
              <a:tblPr firstRow="1" bandRow="1">
                <a:tableStyleId>{C7B018BB-80A7-4F77-B60F-C8B233D01FF8}</a:tableStyleId>
              </a:tblPr>
              <a:tblGrid>
                <a:gridCol w="3599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79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effectLst/>
                        </a:rPr>
                        <a:t>PLAN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effectLst/>
                        </a:rPr>
                        <a:t>ACTUAL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effectLst/>
                        </a:rPr>
                        <a:t>VARIANCE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9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Town Real Estate Taxes 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2,100.00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1,802.57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297.43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95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United Site Services (Porta Potti)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800.00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1,135.97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(335.97)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Charter Communications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2,500.00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3,494.42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(994.42)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National Grid (Electric)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800.00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670.93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129.07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E.L. Harvey and Sons (Trash)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255.00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234.00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21.00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Republic Services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300.00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265.96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34.04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Lodge Security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216.00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216.00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-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USPS (Stamps)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200.00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110.00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90.00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Broberg Insurance (Liability &amp; Lodge)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5,847.00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5,846.12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0.88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Huhtula Oil (Fuel)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2,000.00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1,826.77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173.23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Dept of Revenue 2017 Taxes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100.00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-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100.00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US Dept of Rev /State of Mass/Annual report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80.00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-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80.00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Commonwealth of Mass 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18.50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18.50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PO Box 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64.00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64.00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-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E.coli Test (Nashoba Analytical &amp; Volunteer)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875.00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900.00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(25.00)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Web Site Hosting Renewal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150.00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144.05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5.95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Lodge inspection: Town of Hubbardston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40.00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-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40.00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Liens/Legal Fees 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1,000.00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859.50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140.50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Tax Accountant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750.00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750.00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-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Mailings/Meetings/Supplies 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400.00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250.16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149.84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u="none" strike="noStrike" kern="1200" dirty="0">
                          <a:effectLst/>
                        </a:rPr>
                        <a:t>Spring Cleanup/Annual Beach Party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500.00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500.00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01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TOTAL OPERATING EXPENSES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$          18,995.50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$          18,570.45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$                425.05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FY 2021MAINTENANCE &amp; IMPROVEMENTS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851466"/>
              </p:ext>
            </p:extLst>
          </p:nvPr>
        </p:nvGraphicFramePr>
        <p:xfrm>
          <a:off x="228601" y="1607843"/>
          <a:ext cx="8762998" cy="3878556"/>
        </p:xfrm>
        <a:graphic>
          <a:graphicData uri="http://schemas.openxmlformats.org/drawingml/2006/table">
            <a:tbl>
              <a:tblPr firstRow="1" bandRow="1">
                <a:tableStyleId>{C7B018BB-80A7-4F77-B60F-C8B233D01FF8}</a:tableStyleId>
              </a:tblPr>
              <a:tblGrid>
                <a:gridCol w="3309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7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7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01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u="none" strike="noStrike" kern="1200" dirty="0">
                          <a:effectLst/>
                        </a:rPr>
                        <a:t>PLAN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u="none" strike="noStrike" kern="1200" dirty="0">
                          <a:effectLst/>
                        </a:rPr>
                        <a:t>ACTUAL YTD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u="none" strike="noStrike" kern="1200" dirty="0">
                          <a:effectLst/>
                        </a:rPr>
                        <a:t>VARIANCE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97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Lodge cleaning &amp; supplies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   350.00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          -  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   350.00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7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General Repairs &amp; Maintenance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5,000.00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   105.00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4,895.00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65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Fuel / Supplies for Mowing, etc.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     50.00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     79.42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   (29.42)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37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u="none" strike="noStrike" kern="1200" dirty="0">
                          <a:effectLst/>
                        </a:rPr>
                        <a:t> Pond Maintenance (Solitude Lake Management) </a:t>
                      </a:r>
                      <a:endParaRPr lang="fr-F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15,000.00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3,700.00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11,300.00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37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TOT. MAINTENANCE &amp; IMPROVEMENTS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20,400.00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   3,884.42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u="none" strike="noStrike" kern="1200" dirty="0">
                          <a:effectLst/>
                        </a:rPr>
                        <a:t> $                16,515.58 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 FY 2021 INCOME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813054"/>
              </p:ext>
            </p:extLst>
          </p:nvPr>
        </p:nvGraphicFramePr>
        <p:xfrm>
          <a:off x="304800" y="1295400"/>
          <a:ext cx="8610599" cy="3048000"/>
        </p:xfrm>
        <a:graphic>
          <a:graphicData uri="http://schemas.openxmlformats.org/drawingml/2006/table">
            <a:tbl>
              <a:tblPr firstRow="1" bandRow="1">
                <a:tableStyleId>{C7B018BB-80A7-4F77-B60F-C8B233D01FF8}</a:tableStyleId>
              </a:tblPr>
              <a:tblGrid>
                <a:gridCol w="3353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INCOME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PLAN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ACTUAL YTD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VARIANCE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FY 2020 Maint Fees (Plan: 187 x $170)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31,960.00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19,410.00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(12,550.00)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Past Due Maint Fees / Interest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30,933.00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3,218.35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</a:t>
                      </a:r>
                      <a:r>
                        <a:rPr lang="en-US" sz="1600" u="none" strike="noStrike" baseline="0" dirty="0">
                          <a:effectLst/>
                        </a:rPr>
                        <a:t>           </a:t>
                      </a:r>
                      <a:r>
                        <a:rPr lang="en-US" sz="1600" u="none" strike="noStrike" dirty="0">
                          <a:effectLst/>
                        </a:rPr>
                        <a:t>(27,714.65)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Lodge Rentals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750.00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300.00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(450.00)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Interest (GFA Checking)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     2.00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    1.80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  (0.20)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Interest (GFA Savings)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   10.00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    3.23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  (6.77)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 150.00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109.50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(40.50)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Dock Fees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 150.00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150.00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        -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 INCOME 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63,955.00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23,192.88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(40,762.12)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87" marR="4787" marT="4787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Operating Budget</a:t>
            </a:r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000948"/>
              </p:ext>
            </p:extLst>
          </p:nvPr>
        </p:nvGraphicFramePr>
        <p:xfrm>
          <a:off x="152400" y="1219200"/>
          <a:ext cx="8839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36538" y="338138"/>
            <a:ext cx="8450262" cy="1252537"/>
          </a:xfrm>
        </p:spPr>
        <p:txBody>
          <a:bodyPr/>
          <a:lstStyle/>
          <a:p>
            <a:pPr eaLnBrk="1" hangingPunct="1"/>
            <a:r>
              <a:rPr lang="en-US" altLang="en-US" dirty="0"/>
              <a:t>Accounts as of March 31, 2021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144428"/>
              </p:ext>
            </p:extLst>
          </p:nvPr>
        </p:nvGraphicFramePr>
        <p:xfrm>
          <a:off x="152400" y="1600200"/>
          <a:ext cx="8610600" cy="42513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98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0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2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ACCOUNT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BALANCE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PORTFOLIO 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GFA Checking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$7,562.89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GFA Savings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$3,239.30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$10,802.79</a:t>
                      </a: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Edward Jones Investments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$278,197.02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$278,197.02 </a:t>
                      </a: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87" marR="4787" marT="47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4787" marR="4787" marT="47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$288,999.81</a:t>
                      </a:r>
                    </a:p>
                  </a:txBody>
                  <a:tcPr marL="4787" marR="4787" marT="4787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hape 68"/>
          <p:cNvSpPr>
            <a:spLocks noGrp="1"/>
          </p:cNvSpPr>
          <p:nvPr>
            <p:ph type="title"/>
          </p:nvPr>
        </p:nvSpPr>
        <p:spPr>
          <a:xfrm>
            <a:off x="325821" y="1752600"/>
            <a:ext cx="8562592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Old Business</a:t>
            </a:r>
          </a:p>
        </p:txBody>
      </p:sp>
      <p:sp>
        <p:nvSpPr>
          <p:cNvPr id="69" name="Shape 69"/>
          <p:cNvSpPr>
            <a:spLocks noGrp="1"/>
          </p:cNvSpPr>
          <p:nvPr>
            <p:ph idx="1"/>
          </p:nvPr>
        </p:nvSpPr>
        <p:spPr>
          <a:xfrm>
            <a:off x="304800" y="2895600"/>
            <a:ext cx="8534400" cy="3200400"/>
          </a:xfrm>
        </p:spPr>
        <p:txBody>
          <a:bodyPr rtlCol="0">
            <a:normAutofit fontScale="92500" lnSpcReduction="10000"/>
          </a:bodyPr>
          <a:lstStyle/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/>
              <a:t>Discuss the findings and conclusions of Solitude Lake Management survey and vote on a proposed pond treatment strategy. </a:t>
            </a:r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/>
              <a:t>Discuss an offer by the Town regarding the tax title lots in PPOA.</a:t>
            </a:r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/>
              <a:t>Treasurer – we need a volunteer or we will have to hire one.</a:t>
            </a:r>
          </a:p>
          <a:p>
            <a:pPr marL="759143" lvl="1" indent="-457200" defTabSz="822959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New Business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438400"/>
            <a:ext cx="8762999" cy="3657600"/>
          </a:xfrm>
        </p:spPr>
        <p:txBody>
          <a:bodyPr rtlCol="0">
            <a:noAutofit/>
          </a:bodyPr>
          <a:lstStyle/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>
                <a:latin typeface="+mj-lt"/>
              </a:rPr>
              <a:t>Beach vandalism </a:t>
            </a:r>
          </a:p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>
                <a:latin typeface="+mj-lt"/>
              </a:rPr>
              <a:t>Annual BBQ</a:t>
            </a:r>
          </a:p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>
                <a:latin typeface="+mj-lt"/>
              </a:rPr>
              <a:t>Pond Maintenance</a:t>
            </a:r>
          </a:p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>
                <a:latin typeface="+mj-lt"/>
              </a:rPr>
              <a:t>Move boat before pond maintenance</a:t>
            </a:r>
          </a:p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>
                <a:latin typeface="+mj-lt"/>
              </a:rPr>
              <a:t>LOCK YOUR BOAT!</a:t>
            </a:r>
          </a:p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>
                <a:latin typeface="+mj-lt"/>
              </a:rPr>
              <a:t>Goose update</a:t>
            </a:r>
          </a:p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>
                <a:latin typeface="+mj-lt"/>
              </a:rPr>
              <a:t>Volunteer needed for beach testing</a:t>
            </a:r>
          </a:p>
          <a:p>
            <a:pPr marL="759143" lvl="1" indent="-457200" defTabSz="822959" eaLnBrk="1" fontAlgn="auto" hangingPunct="1"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" pitchFamily="34" charset="0"/>
              <a:buChar char="•"/>
              <a:defRPr sz="1800"/>
            </a:pPr>
            <a:r>
              <a:rPr lang="en-US" sz="3200" dirty="0">
                <a:latin typeface="+mj-lt"/>
              </a:rPr>
              <a:t>Liens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/>
          <a:lstStyle/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8000" dirty="0">
                <a:latin typeface="+mj-lt"/>
                <a:ea typeface="+mj-ea"/>
                <a:cs typeface="+mj-cs"/>
              </a:rPr>
              <a:t>FY 2022-2023 Budget Proposal</a:t>
            </a:r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81000" y="76201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PROPOSED FY2022-23 BUDGET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8420"/>
              </p:ext>
            </p:extLst>
          </p:nvPr>
        </p:nvGraphicFramePr>
        <p:xfrm>
          <a:off x="152400" y="685799"/>
          <a:ext cx="8749732" cy="61604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397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1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05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7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EXPENSES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INCOME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Town Real Estate Taxes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1,825.00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FY 2020 Maint Fees (Plan: 186 x $200)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37,200.00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United Site Services (Porta Potti)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1,200.00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Past Due Maint Fees /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39,684.00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Charter Communications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3,000.00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Lodge Rentals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  500.00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0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National Grid (Electric)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700.00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Interest (GFA Checking)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      2.00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Trash (E.L. Harvey and Sons &amp; Republic)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500.00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Interest (GFA Savings)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      5.00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Lodge Security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216.00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Other (Misc)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  150.00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USPS (Stamps)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200.00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Dock Fees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  200.00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Broberg Insurance (Liability &amp; Lodge)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6,153.96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INCOME 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77,741.00 </a:t>
                      </a: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48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Huhtula Oil (Fuel)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2,000.00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Dept of Revenue  Taxes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100.00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US Dept of Rev /State of Mass/Annual report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80.00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INCOME</a:t>
                      </a: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77,741.00 </a:t>
                      </a: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PO Box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64.00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OTHER INCOME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      -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67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E.coli Test (Nashoba Analytical &amp; Tester)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900.00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Web Site Hosting Renewal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150.00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CASH FLOW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25,762.04 </a:t>
                      </a: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Lodge inspection: Town of Hubbardston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40.00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Liens/Legal Fees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1,000.00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Tax Accountant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750.00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Mailings/Meetings/Supplies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300.00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Annual Beach Party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500.00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0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TOTAL OPERATING EXPENSES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19,678.96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076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076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MAINTENANCE &amp; IMPROVEMENTS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BUDGET</a:t>
                      </a:r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5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Lodge cleaning &amp; supplies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     200.00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General Repairs &amp; Maintenance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  2,000.00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Fuel / Supplies for Mowing, etc.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     100.00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646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 Pond Maintenance (Solitude Lake Management)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$       30,000.00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335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TOT. MAINTENANCE &amp; IMPROVEMENTS</a:t>
                      </a: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32,300.00 </a:t>
                      </a:r>
                    </a:p>
                  </a:txBody>
                  <a:tcPr marL="3536" marR="3536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1117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998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EXPENSES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51,978.96 </a:t>
                      </a: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6" marR="3536" marT="3536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hape 151"/>
          <p:cNvSpPr>
            <a:spLocks noGrp="1"/>
          </p:cNvSpPr>
          <p:nvPr>
            <p:ph type="title"/>
          </p:nvPr>
        </p:nvSpPr>
        <p:spPr>
          <a:xfrm>
            <a:off x="304799" y="1676400"/>
            <a:ext cx="8583613" cy="9144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Vote For PPOA Board Of Directors </a:t>
            </a:r>
          </a:p>
        </p:txBody>
      </p:sp>
      <p:sp>
        <p:nvSpPr>
          <p:cNvPr id="43011" name="Content Placeholder 1"/>
          <p:cNvSpPr>
            <a:spLocks noGrp="1"/>
          </p:cNvSpPr>
          <p:nvPr>
            <p:ph idx="1"/>
          </p:nvPr>
        </p:nvSpPr>
        <p:spPr>
          <a:xfrm>
            <a:off x="310055" y="2590800"/>
            <a:ext cx="8507413" cy="3429000"/>
          </a:xfrm>
        </p:spPr>
        <p:txBody>
          <a:bodyPr/>
          <a:lstStyle/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2000" b="1" dirty="0"/>
              <a:t>Treasurer: </a:t>
            </a:r>
            <a:r>
              <a:rPr lang="en-US" altLang="en-US" sz="2000" dirty="0"/>
              <a:t>Open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2000" b="1" dirty="0"/>
              <a:t>Clerk: </a:t>
            </a:r>
            <a:r>
              <a:rPr lang="en-US" altLang="en-US" sz="2000" dirty="0"/>
              <a:t>Open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2000" b="1" dirty="0"/>
              <a:t>Current Board: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Font typeface="Arial" pitchFamily="34" charset="0"/>
              <a:buNone/>
              <a:defRPr/>
            </a:pPr>
            <a:r>
              <a:rPr lang="en-US" altLang="en-US" sz="2000" b="1" dirty="0"/>
              <a:t>President: </a:t>
            </a:r>
            <a:r>
              <a:rPr lang="en-US" altLang="en-US" sz="2000" dirty="0"/>
              <a:t>Bill Homans (2019)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Font typeface="Arial" pitchFamily="34" charset="0"/>
              <a:buNone/>
              <a:defRPr/>
            </a:pPr>
            <a:r>
              <a:rPr lang="en-US" altLang="en-US" sz="2000" b="1" dirty="0"/>
              <a:t>Directors: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Font typeface="Arial" pitchFamily="34" charset="0"/>
              <a:buNone/>
              <a:defRPr/>
            </a:pPr>
            <a:r>
              <a:rPr lang="en-US" altLang="en-US" sz="2000" dirty="0"/>
              <a:t>Dave Blad (2019)	John Day (2019)	Josh Adams (2020) 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sz="2000" dirty="0"/>
              <a:t>Jeanne Carter (2020)	 Lee Carter (2020) 	Dennis Majikas (2019)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Font typeface="Arial" pitchFamily="34" charset="0"/>
              <a:buNone/>
              <a:defRPr/>
            </a:pPr>
            <a:r>
              <a:rPr lang="en-US" altLang="en-US" sz="2000" dirty="0"/>
              <a:t>Bob Brooks (2019)	Bill Poudrier (2019)	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Font typeface="Arial" pitchFamily="34" charset="0"/>
              <a:buNone/>
              <a:defRPr/>
            </a:pPr>
            <a:r>
              <a:rPr lang="en-US" altLang="en-US" sz="2000" b="1" dirty="0"/>
              <a:t>Associate: </a:t>
            </a:r>
            <a:r>
              <a:rPr lang="en-US" altLang="en-US" sz="2000" dirty="0"/>
              <a:t>Jim Ellis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Font typeface="Arial" pitchFamily="34" charset="0"/>
              <a:buNone/>
              <a:defRPr/>
            </a:pPr>
            <a:r>
              <a:rPr lang="en-US" altLang="en-US" sz="2000" b="1" dirty="0"/>
              <a:t>Webmaster:</a:t>
            </a:r>
            <a:r>
              <a:rPr lang="en-US" altLang="en-US" sz="2000" dirty="0"/>
              <a:t> Brendon Toupense</a:t>
            </a:r>
          </a:p>
          <a:p>
            <a:pPr marL="301625" lvl="1" indent="0" algn="ctr" defTabSz="822325" eaLnBrk="1" hangingPunct="1">
              <a:spcBef>
                <a:spcPts val="600"/>
              </a:spcBef>
              <a:buClr>
                <a:srgbClr val="376092"/>
              </a:buClr>
              <a:buNone/>
              <a:defRPr/>
            </a:pPr>
            <a:r>
              <a:rPr lang="en-US" altLang="en-US" b="1" dirty="0"/>
              <a:t>Volunteers are needed!</a:t>
            </a:r>
          </a:p>
          <a:p>
            <a:pPr marL="301625" lvl="1" indent="0" defTabSz="822325" eaLnBrk="1" hangingPunct="1">
              <a:spcBef>
                <a:spcPts val="600"/>
              </a:spcBef>
              <a:buClr>
                <a:srgbClr val="376092"/>
              </a:buClr>
              <a:buFont typeface="Arial" pitchFamily="34" charset="0"/>
              <a:buNone/>
              <a:defRPr/>
            </a:pPr>
            <a:endParaRPr lang="en-US" altLang="en-US" sz="2000" dirty="0"/>
          </a:p>
          <a:p>
            <a:pPr defTabSz="822325" eaLnBrk="1" hangingPunct="1">
              <a:defRPr/>
            </a:pPr>
            <a:endParaRPr lang="en-US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6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762000"/>
          </a:xfrm>
        </p:spPr>
        <p:txBody>
          <a:bodyPr/>
          <a:lstStyle/>
          <a:p>
            <a:pPr defTabSz="685800" eaLnBrk="1" hangingPunct="1"/>
            <a:r>
              <a:rPr lang="en-US" altLang="en-US" sz="3600" dirty="0"/>
              <a:t>Agenda</a:t>
            </a:r>
          </a:p>
        </p:txBody>
      </p:sp>
      <p:sp>
        <p:nvSpPr>
          <p:cNvPr id="15363" name="Shape 6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Welcome</a:t>
            </a:r>
          </a:p>
          <a:p>
            <a:pPr eaLnBrk="1" hangingPunct="1"/>
            <a:r>
              <a:rPr lang="en-US" altLang="en-US" sz="2400" dirty="0"/>
              <a:t>Thanks to all who help keep the Association running</a:t>
            </a:r>
          </a:p>
          <a:p>
            <a:pPr eaLnBrk="1" hangingPunct="1"/>
            <a:r>
              <a:rPr lang="en-US" altLang="en-US" sz="2400" dirty="0"/>
              <a:t>Minutes of 2020 PPOA Annual Meeting for FY 2021-22 </a:t>
            </a:r>
          </a:p>
          <a:p>
            <a:pPr eaLnBrk="1" hangingPunct="1"/>
            <a:r>
              <a:rPr lang="en-US" altLang="en-US" sz="2400" dirty="0"/>
              <a:t>Treasurer’s Report</a:t>
            </a:r>
          </a:p>
          <a:p>
            <a:pPr eaLnBrk="1" hangingPunct="1"/>
            <a:r>
              <a:rPr lang="en-US" altLang="en-US" sz="2400" dirty="0"/>
              <a:t>Old Business </a:t>
            </a:r>
          </a:p>
          <a:p>
            <a:pPr eaLnBrk="1" hangingPunct="1"/>
            <a:r>
              <a:rPr lang="en-US" altLang="en-US" sz="2400" dirty="0"/>
              <a:t>New Business</a:t>
            </a:r>
          </a:p>
          <a:p>
            <a:pPr eaLnBrk="1" hangingPunct="1"/>
            <a:r>
              <a:rPr lang="en-US" altLang="en-US" sz="2400" dirty="0"/>
              <a:t>Vote and set the 2022-2023 Annual Membership and Deed Assessment Fee</a:t>
            </a:r>
          </a:p>
          <a:p>
            <a:pPr eaLnBrk="1" hangingPunct="1"/>
            <a:r>
              <a:rPr lang="en-US" altLang="en-US" sz="2400" dirty="0"/>
              <a:t>Elections</a:t>
            </a:r>
          </a:p>
          <a:p>
            <a:pPr eaLnBrk="1" hangingPunct="1"/>
            <a:r>
              <a:rPr lang="en-US" altLang="en-US" sz="2400" dirty="0"/>
              <a:t>Q&amp;A</a:t>
            </a:r>
          </a:p>
          <a:p>
            <a:pPr eaLnBrk="1" hangingPunct="1">
              <a:spcBef>
                <a:spcPts val="600"/>
              </a:spcBef>
              <a:buClr>
                <a:srgbClr val="376092"/>
              </a:buClr>
            </a:pPr>
            <a:r>
              <a:rPr lang="en-US" altLang="en-US" sz="2400" dirty="0"/>
              <a:t>Adjournment</a:t>
            </a: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Q &amp; 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8779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hape 155"/>
          <p:cNvSpPr>
            <a:spLocks noGrp="1"/>
          </p:cNvSpPr>
          <p:nvPr>
            <p:ph type="ctrTitle"/>
          </p:nvPr>
        </p:nvSpPr>
        <p:spPr>
          <a:xfrm>
            <a:off x="762000" y="259080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n-US" sz="8000" dirty="0"/>
              <a:t>Thank You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685800" eaLnBrk="1" hangingPunct="1"/>
            <a:r>
              <a:rPr lang="en-US" altLang="en-US" sz="8000" dirty="0"/>
              <a:t>Thanks Volunteers!</a:t>
            </a:r>
          </a:p>
        </p:txBody>
      </p:sp>
      <p:sp>
        <p:nvSpPr>
          <p:cNvPr id="65" name="Shape 65"/>
          <p:cNvSpPr>
            <a:spLocks noGrp="1"/>
          </p:cNvSpPr>
          <p:nvPr>
            <p:ph idx="1"/>
          </p:nvPr>
        </p:nvSpPr>
        <p:spPr>
          <a:xfrm>
            <a:off x="533400" y="1981200"/>
            <a:ext cx="8382000" cy="4495800"/>
          </a:xfrm>
        </p:spPr>
        <p:txBody>
          <a:bodyPr rtlCol="0">
            <a:normAutofit/>
          </a:bodyPr>
          <a:lstStyle/>
          <a:p>
            <a:pPr marL="0" indent="0" defTabSz="704087" eaLnBrk="1" fontAlgn="auto" hangingPunct="1"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sz="1800"/>
            </a:pPr>
            <a:r>
              <a:rPr lang="en-US" sz="4800" dirty="0">
                <a:latin typeface="+mj-lt"/>
              </a:rPr>
              <a:t>Thank you to all of our neighbors who have volunteered to help PPOA throughout the year. It’s your neighborhood, and you help keep it running!</a:t>
            </a:r>
            <a:endParaRPr sz="4800" dirty="0">
              <a:latin typeface="+mj-lt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709613" y="2133600"/>
            <a:ext cx="7772400" cy="1470025"/>
          </a:xfrm>
        </p:spPr>
        <p:txBody>
          <a:bodyPr/>
          <a:lstStyle/>
          <a:p>
            <a:r>
              <a:rPr lang="en-US" altLang="en-US" dirty="0"/>
              <a:t>Minutes of October 2020 Annual Meeting 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Treasurer’s Report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8361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7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TOTAL NET WORTH as of 3/31/2021</a:t>
            </a:r>
            <a:endParaRPr lang="en-US" altLang="en-US" sz="239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065710"/>
              </p:ext>
            </p:extLst>
          </p:nvPr>
        </p:nvGraphicFramePr>
        <p:xfrm>
          <a:off x="533400" y="1981200"/>
          <a:ext cx="8077200" cy="454142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003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3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dirty="0">
                          <a:latin typeface="+mn-lt"/>
                          <a:cs typeface="Arial" panose="020B0604020202020204" pitchFamily="34" charset="0"/>
                        </a:rPr>
                        <a:t>Real Estate (Lodge and Land)</a:t>
                      </a: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dirty="0">
                          <a:latin typeface="+mn-lt"/>
                          <a:cs typeface="Arial" panose="020B0604020202020204" pitchFamily="34" charset="0"/>
                        </a:rPr>
                        <a:t>$232,750</a:t>
                      </a:r>
                      <a:endParaRPr lang="en-US" sz="3200" b="0" i="0" dirty="0">
                        <a:latin typeface="+mn-lt"/>
                        <a:ea typeface="Times New Roman"/>
                        <a:cs typeface="Arial" panose="020B0604020202020204" pitchFamily="34" charset="0"/>
                        <a:sym typeface="Times New Roman"/>
                      </a:endParaRPr>
                    </a:p>
                  </a:txBody>
                  <a:tcPr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15">
                <a:tc>
                  <a:txBody>
                    <a:bodyPr/>
                    <a:lstStyle/>
                    <a:p>
                      <a:pPr algn="l"/>
                      <a:r>
                        <a:rPr lang="en-US" sz="3200" b="0" i="0" dirty="0">
                          <a:latin typeface="+mn-lt"/>
                          <a:cs typeface="Arial" panose="020B0604020202020204" pitchFamily="34" charset="0"/>
                        </a:rPr>
                        <a:t>Investment portfolio </a:t>
                      </a: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dirty="0">
                          <a:latin typeface="+mn-lt"/>
                          <a:cs typeface="Arial" panose="020B0604020202020204" pitchFamily="34" charset="0"/>
                        </a:rPr>
                        <a:t>$278,197</a:t>
                      </a:r>
                      <a:endParaRPr lang="en-US" sz="3200" b="0" i="0" dirty="0">
                        <a:latin typeface="+mn-lt"/>
                        <a:ea typeface="Times New Roman"/>
                        <a:cs typeface="Arial" panose="020B0604020202020204" pitchFamily="34" charset="0"/>
                        <a:sym typeface="Times New Roman"/>
                      </a:endParaRPr>
                    </a:p>
                  </a:txBody>
                  <a:tcPr marT="45716" marB="4571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15">
                <a:tc>
                  <a:txBody>
                    <a:bodyPr/>
                    <a:lstStyle/>
                    <a:p>
                      <a:pPr algn="l"/>
                      <a:r>
                        <a:rPr lang="en-US" sz="3200" b="0" i="0" dirty="0">
                          <a:latin typeface="+mn-lt"/>
                          <a:cs typeface="Arial" panose="020B0604020202020204" pitchFamily="34" charset="0"/>
                        </a:rPr>
                        <a:t>Cash	</a:t>
                      </a: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kern="1200" dirty="0">
                          <a:latin typeface="+mn-lt"/>
                          <a:cs typeface="Arial" panose="020B0604020202020204" pitchFamily="34" charset="0"/>
                        </a:rPr>
                        <a:t>$10,208.79</a:t>
                      </a:r>
                      <a:endParaRPr lang="en-US" sz="3200" b="0" i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15">
                <a:tc>
                  <a:txBody>
                    <a:bodyPr/>
                    <a:lstStyle/>
                    <a:p>
                      <a:pPr algn="l"/>
                      <a:r>
                        <a:rPr lang="en-US" sz="3200" b="0" i="0" dirty="0">
                          <a:latin typeface="+mn-lt"/>
                          <a:cs typeface="Arial" panose="020B0604020202020204" pitchFamily="34" charset="0"/>
                        </a:rPr>
                        <a:t>Total assets </a:t>
                      </a: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dirty="0">
                          <a:latin typeface="+mn-lt"/>
                          <a:cs typeface="Arial" panose="020B0604020202020204" pitchFamily="34" charset="0"/>
                        </a:rPr>
                        <a:t>$521,156</a:t>
                      </a:r>
                      <a:endParaRPr lang="en-US" sz="3200" b="0" i="0" dirty="0">
                        <a:latin typeface="+mn-lt"/>
                        <a:ea typeface="Times New Roman"/>
                        <a:cs typeface="Arial" panose="020B0604020202020204" pitchFamily="34" charset="0"/>
                        <a:sym typeface="Times New Roman"/>
                      </a:endParaRPr>
                    </a:p>
                  </a:txBody>
                  <a:tcPr marT="45716" marB="4571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15">
                <a:tc>
                  <a:txBody>
                    <a:bodyPr/>
                    <a:lstStyle/>
                    <a:p>
                      <a:pPr algn="l"/>
                      <a:r>
                        <a:rPr lang="en-US" sz="3200" b="0" i="0" dirty="0">
                          <a:latin typeface="+mn-lt"/>
                          <a:cs typeface="Arial" panose="020B0604020202020204" pitchFamily="34" charset="0"/>
                        </a:rPr>
                        <a:t>Total liability </a:t>
                      </a: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3200" b="0" i="0" kern="1200" dirty="0">
                          <a:latin typeface="+mn-lt"/>
                          <a:cs typeface="Arial" panose="020B0604020202020204" pitchFamily="34" charset="0"/>
                        </a:rPr>
                        <a:t>$0</a:t>
                      </a:r>
                      <a:endParaRPr lang="en-US" sz="3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7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0" i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 worth </a:t>
                      </a:r>
                    </a:p>
                  </a:txBody>
                  <a:tcPr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i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$521,156</a:t>
                      </a:r>
                      <a:endParaRPr lang="en-US" sz="3200" b="0" i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  <a:sym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i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anose="020B0604020202020204" pitchFamily="34" charset="0"/>
                        <a:sym typeface="Times New Roman"/>
                      </a:endParaRPr>
                    </a:p>
                  </a:txBody>
                  <a:tcPr marT="45716" marB="4571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97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Investment Portfolio</a:t>
            </a:r>
            <a:endParaRPr lang="en-US" altLang="en-US" sz="7200" dirty="0"/>
          </a:p>
        </p:txBody>
      </p:sp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709379"/>
              </p:ext>
            </p:extLst>
          </p:nvPr>
        </p:nvGraphicFramePr>
        <p:xfrm>
          <a:off x="228600" y="1295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97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Payments History (FY'2015 - FY'2021)</a:t>
            </a:r>
          </a:p>
        </p:txBody>
      </p:sp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69558"/>
              </p:ext>
            </p:extLst>
          </p:nvPr>
        </p:nvGraphicFramePr>
        <p:xfrm>
          <a:off x="227013" y="1323975"/>
          <a:ext cx="8353425" cy="49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4441825" y="3198813"/>
            <a:ext cx="260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4441825" y="3198813"/>
            <a:ext cx="260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Edward Jones Asset Allocation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Account Summary as of March 31, 2021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142944337"/>
              </p:ext>
            </p:extLst>
          </p:nvPr>
        </p:nvGraphicFramePr>
        <p:xfrm>
          <a:off x="762000" y="21336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27827</TotalTime>
  <Words>1192</Words>
  <Application>Microsoft Office PowerPoint</Application>
  <PresentationFormat>On-screen Show (4:3)</PresentationFormat>
  <Paragraphs>326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Avenir Book</vt:lpstr>
      <vt:lpstr>Calibri</vt:lpstr>
      <vt:lpstr>Times New Roman</vt:lpstr>
      <vt:lpstr>Office Theme</vt:lpstr>
      <vt:lpstr>2021 Wachusett Shores and PPOA Annual Meeting</vt:lpstr>
      <vt:lpstr>Agenda</vt:lpstr>
      <vt:lpstr>Thanks Volunteers!</vt:lpstr>
      <vt:lpstr>Minutes of October 2020 Annual Meeting </vt:lpstr>
      <vt:lpstr>Treasurer’s Report</vt:lpstr>
      <vt:lpstr>TOTAL NET WORTH as of 3/31/2021</vt:lpstr>
      <vt:lpstr>Investment Portfolio</vt:lpstr>
      <vt:lpstr>Payments History (FY'2015 - FY'2021)</vt:lpstr>
      <vt:lpstr>Edward Jones Asset Allocation</vt:lpstr>
      <vt:lpstr>FY 2021 Expenses</vt:lpstr>
      <vt:lpstr>FY 2021MAINTENANCE &amp; IMPROVEMENTS</vt:lpstr>
      <vt:lpstr> FY 2021 INCOME</vt:lpstr>
      <vt:lpstr>Operating Budget</vt:lpstr>
      <vt:lpstr>Accounts as of March 31, 2021</vt:lpstr>
      <vt:lpstr>Old Business</vt:lpstr>
      <vt:lpstr>New Business</vt:lpstr>
      <vt:lpstr>PowerPoint Presentation</vt:lpstr>
      <vt:lpstr>PROPOSED FY2022-23 BUDGET</vt:lpstr>
      <vt:lpstr>Vote For PPOA Board Of Directors 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BearlyReadBooks</dc:creator>
  <cp:lastModifiedBy>Ellis, Jim</cp:lastModifiedBy>
  <cp:revision>284</cp:revision>
  <cp:lastPrinted>2019-05-28T12:09:54Z</cp:lastPrinted>
  <dcterms:modified xsi:type="dcterms:W3CDTF">2021-06-07T03:04:03Z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layBack">
    <vt:bool>true</vt:bool>
  </property>
</Properties>
</file>